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</p:sldIdLst>
  <p:sldSz cx="7556500" cy="10693400"/>
  <p:notesSz cx="7556500" cy="10693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6" userDrawn="1">
          <p15:clr>
            <a:srgbClr val="A4A3A4"/>
          </p15:clr>
        </p15:guide>
        <p15:guide id="2" pos="23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D8"/>
    <a:srgbClr val="5CAE54"/>
    <a:srgbClr val="EBBF27"/>
    <a:srgbClr val="E7B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5706"/>
        <p:guide pos="23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 userDrawn="1"/>
        </p:nvSpPr>
        <p:spPr>
          <a:xfrm>
            <a:off x="4023995" y="10172065"/>
            <a:ext cx="2853690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Bahnschrift SemiBold" panose="020B0502040204020203" charset="0"/>
                <a:cs typeface="Bahnschrift SemiBold" panose="020B0502040204020203" charset="0"/>
              </a:defRPr>
            </a:lvl1pPr>
          </a:lstStyle>
          <a:p>
            <a:r>
              <a:rPr lang="en-US">
                <a:sym typeface="+mn-ea"/>
              </a:rPr>
              <a:t>www.safetoe.net</a:t>
            </a:r>
            <a:endParaRPr lang="en-US"/>
          </a:p>
          <a:p>
            <a:r>
              <a:rPr lang="en-US" altLang="zh-CN" b="1">
                <a:sym typeface="+mn-ea"/>
              </a:rPr>
              <a:t>Start With Comfort, </a:t>
            </a:r>
            <a:r>
              <a:rPr lang="en-US" altLang="zh-CN" b="1">
                <a:sym typeface="+mn-ea"/>
              </a:rPr>
              <a:t>More Than Safety</a:t>
            </a:r>
            <a:endParaRPr lang="en-US"/>
          </a:p>
        </p:txBody>
      </p:sp>
      <p:sp>
        <p:nvSpPr>
          <p:cNvPr id="8" name="Holder 3"/>
          <p:cNvSpPr>
            <a:spLocks noGrp="1"/>
          </p:cNvSpPr>
          <p:nvPr>
            <p:ph type="body" idx="1"/>
          </p:nvPr>
        </p:nvSpPr>
        <p:spPr>
          <a:xfrm>
            <a:off x="725805" y="2459355"/>
            <a:ext cx="6151880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2002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0" y="720001"/>
                </a:moveTo>
                <a:lnTo>
                  <a:pt x="0" y="0"/>
                </a:lnTo>
                <a:lnTo>
                  <a:pt x="7560005" y="0"/>
                </a:lnTo>
                <a:lnTo>
                  <a:pt x="7560005" y="720001"/>
                </a:lnTo>
                <a:lnTo>
                  <a:pt x="0" y="720001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0001" y="10137737"/>
            <a:ext cx="1529994" cy="34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7560310" cy="540000"/>
          </a:xfrm>
          <a:custGeom>
            <a:avLst/>
            <a:gdLst/>
            <a:ahLst/>
            <a:cxnLst/>
            <a:rect l="l" t="t" r="r" b="b"/>
            <a:pathLst>
              <a:path w="7560309" h="233045">
                <a:moveTo>
                  <a:pt x="7560005" y="0"/>
                </a:moveTo>
                <a:lnTo>
                  <a:pt x="0" y="0"/>
                </a:lnTo>
                <a:lnTo>
                  <a:pt x="0" y="232854"/>
                </a:lnTo>
                <a:lnTo>
                  <a:pt x="7560005" y="232854"/>
                </a:lnTo>
                <a:lnTo>
                  <a:pt x="7560005" y="0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31F20"/>
                </a:solidFill>
                <a:latin typeface="Bahnschrift Light SemiCondensed" panose="020B0502040204020203"/>
                <a:cs typeface="Bahnschrift Light SemiCondensed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31F20"/>
                </a:solidFill>
                <a:latin typeface="Bahnschrift Light SemiCondensed" panose="020B0502040204020203"/>
                <a:cs typeface="Bahnschrift Light SemiCondensed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972002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0" y="720001"/>
                </a:moveTo>
                <a:lnTo>
                  <a:pt x="0" y="0"/>
                </a:lnTo>
                <a:lnTo>
                  <a:pt x="7560005" y="0"/>
                </a:lnTo>
                <a:lnTo>
                  <a:pt x="7560005" y="720001"/>
                </a:lnTo>
                <a:lnTo>
                  <a:pt x="0" y="720001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20001" y="10137737"/>
            <a:ext cx="1529994" cy="34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7560309" cy="233045"/>
          </a:xfrm>
          <a:custGeom>
            <a:avLst/>
            <a:gdLst/>
            <a:ahLst/>
            <a:cxnLst/>
            <a:rect l="l" t="t" r="r" b="b"/>
            <a:pathLst>
              <a:path w="7560309" h="233045">
                <a:moveTo>
                  <a:pt x="7560005" y="0"/>
                </a:moveTo>
                <a:lnTo>
                  <a:pt x="0" y="0"/>
                </a:lnTo>
                <a:lnTo>
                  <a:pt x="0" y="232854"/>
                </a:lnTo>
                <a:lnTo>
                  <a:pt x="7560005" y="232854"/>
                </a:lnTo>
                <a:lnTo>
                  <a:pt x="7560005" y="0"/>
                </a:lnTo>
                <a:close/>
              </a:path>
            </a:pathLst>
          </a:custGeom>
          <a:solidFill>
            <a:srgbClr val="F4BF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78142" y="9944862"/>
            <a:ext cx="1739455" cy="534670"/>
          </a:xfrm>
        </p:spPr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 userDrawn="1"/>
        </p:nvSpPr>
        <p:spPr>
          <a:xfrm>
            <a:off x="0" y="0"/>
            <a:ext cx="7560945" cy="1080770"/>
          </a:xfrm>
          <a:custGeom>
            <a:avLst/>
            <a:gdLst/>
            <a:ahLst/>
            <a:cxnLst/>
            <a:rect l="l" t="t" r="r" b="b"/>
            <a:pathLst>
              <a:path w="7776209" h="1305560">
                <a:moveTo>
                  <a:pt x="7776006" y="0"/>
                </a:moveTo>
                <a:lnTo>
                  <a:pt x="0" y="0"/>
                </a:lnTo>
                <a:lnTo>
                  <a:pt x="0" y="1305013"/>
                </a:lnTo>
                <a:lnTo>
                  <a:pt x="7776006" y="1305013"/>
                </a:lnTo>
                <a:lnTo>
                  <a:pt x="7776006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p/>
        </p:txBody>
      </p:sp>
      <p:sp>
        <p:nvSpPr>
          <p:cNvPr id="19" name="bg object 19"/>
          <p:cNvSpPr/>
          <p:nvPr userDrawn="1"/>
        </p:nvSpPr>
        <p:spPr>
          <a:xfrm>
            <a:off x="725170" y="301625"/>
            <a:ext cx="1529715" cy="476885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" name="bg object 16"/>
          <p:cNvSpPr/>
          <p:nvPr userDrawn="1"/>
        </p:nvSpPr>
        <p:spPr>
          <a:xfrm>
            <a:off x="0" y="9973945"/>
            <a:ext cx="7560309" cy="720090"/>
          </a:xfrm>
          <a:custGeom>
            <a:avLst/>
            <a:gdLst/>
            <a:ahLst/>
            <a:cxnLst/>
            <a:rect l="l" t="t" r="r" b="b"/>
            <a:pathLst>
              <a:path w="7560309" h="720090">
                <a:moveTo>
                  <a:pt x="0" y="720001"/>
                </a:moveTo>
                <a:lnTo>
                  <a:pt x="0" y="0"/>
                </a:lnTo>
                <a:lnTo>
                  <a:pt x="7560005" y="0"/>
                </a:lnTo>
                <a:lnTo>
                  <a:pt x="7560005" y="720001"/>
                </a:lnTo>
                <a:lnTo>
                  <a:pt x="0" y="7200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 userDrawn="1"/>
        </p:nvSpPr>
        <p:spPr>
          <a:xfrm>
            <a:off x="725170" y="10115550"/>
            <a:ext cx="1129665" cy="363855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6" y="1683671"/>
            <a:ext cx="615124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31F20"/>
                </a:solidFill>
                <a:latin typeface="Bahnschrift Light SemiCondensed" panose="020B0502040204020203"/>
                <a:cs typeface="Bahnschrift Light SemiCondensed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5805" y="2904490"/>
            <a:ext cx="6151880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023043" y="10188575"/>
            <a:ext cx="2853690" cy="30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Bahnschrift SemiBold" panose="020B0502040204020203" charset="0"/>
                <a:cs typeface="Bahnschrift SemiBold" panose="020B0502040204020203" charset="0"/>
              </a:defRPr>
            </a:lvl1pPr>
          </a:lstStyle>
          <a:p>
            <a:r>
              <a:rPr lang="en-US">
                <a:sym typeface="+mn-ea"/>
              </a:rPr>
              <a:t>www.safetoe.net</a:t>
            </a:r>
            <a:endParaRPr lang="en-US"/>
          </a:p>
          <a:p>
            <a:r>
              <a:rPr lang="en-US" altLang="zh-CN" b="1">
                <a:sym typeface="+mn-ea"/>
              </a:rPr>
              <a:t>Start With Comfort, </a:t>
            </a:r>
            <a:r>
              <a:rPr lang="en-US" altLang="zh-CN" b="1">
                <a:sym typeface="+mn-ea"/>
              </a:rPr>
              <a:t>More Than Safety</a:t>
            </a:r>
            <a:endParaRPr lang="en-US"/>
          </a:p>
        </p:txBody>
      </p:sp>
      <p:sp>
        <p:nvSpPr>
          <p:cNvPr id="12" name="object 12"/>
          <p:cNvSpPr/>
          <p:nvPr userDrawn="1"/>
        </p:nvSpPr>
        <p:spPr>
          <a:xfrm>
            <a:off x="3596881" y="231"/>
            <a:ext cx="3959999" cy="1083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jpe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0980" y="531495"/>
            <a:ext cx="1564640" cy="15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olfax Thin" panose="020B0506000000020004"/>
              </a:rPr>
              <a:t>Head Protection</a:t>
            </a:r>
            <a:endParaRPr sz="9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Colfax Thin" panose="020B05060000000200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7845" y="2025650"/>
            <a:ext cx="3656965" cy="1161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189865" indent="-171450" algn="l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Carcasa interior: ABS+EVA extra</a:t>
            </a:r>
            <a:r>
              <a:rPr lang="en-US" alt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í</a:t>
            </a: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ble y c</a:t>
            </a:r>
            <a:r>
              <a:rPr lang="en-US" alt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ó</a:t>
            </a: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moda</a:t>
            </a:r>
            <a:endParaRPr lang="en-US" altLang="es-E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9865" indent="-171450" algn="l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Forma: Carcasa r</a:t>
            </a:r>
            <a:r>
              <a:rPr lang="en-US" alt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í</a:t>
            </a: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gida ergon</a:t>
            </a:r>
            <a:r>
              <a:rPr lang="en-US" altLang="en-U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ó</a:t>
            </a: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mica</a:t>
            </a:r>
            <a:endParaRPr lang="en-US" altLang="es-E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9865" indent="-171450" algn="l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Aro para la cabeza: Cierre con almohadillas de espuma suave</a:t>
            </a:r>
            <a:endParaRPr lang="en-US" altLang="es-E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9865" indent="-171450" algn="l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Banda: Cierre de velcro</a:t>
            </a:r>
            <a:endParaRPr lang="en-US" altLang="es-E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9865" indent="-171450" algn="l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Colores disponibles: Negro, azul, naranja, rojo, etc.</a:t>
            </a:r>
            <a:endParaRPr lang="en-US" altLang="es-E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  <a:p>
            <a:pPr marL="189865" indent="-171450" algn="l">
              <a:lnSpc>
                <a:spcPct val="140000"/>
              </a:lnSpc>
              <a:buFont typeface="Wingdings" panose="05000000000000000000" charset="0"/>
              <a:buChar char="l"/>
            </a:pPr>
            <a:r>
              <a:rPr lang="en-US" altLang="es-ES" sz="9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 SemiCondensed" panose="020B0502040204020203"/>
                <a:sym typeface="+mn-ea"/>
              </a:rPr>
              <a:t>CE EN812:1998</a:t>
            </a:r>
            <a:endParaRPr lang="en-US" altLang="es-ES" sz="900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 SemiCondensed" panose="020B0502040204020203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480" y="1463675"/>
            <a:ext cx="6753860" cy="230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l"/>
            <a:r>
              <a:rPr lang="en-US" altLang="es-ES" sz="15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  <a:sym typeface="+mn-ea"/>
              </a:rPr>
              <a:t>Gorra de seguridad con dise</a:t>
            </a:r>
            <a:r>
              <a:rPr lang="en-US" altLang="en-US" sz="15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  <a:sym typeface="+mn-ea"/>
              </a:rPr>
              <a:t>ñ</a:t>
            </a:r>
            <a:r>
              <a:rPr lang="en-US" altLang="es-ES" sz="15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  <a:sym typeface="+mn-ea"/>
              </a:rPr>
              <a:t>o de b</a:t>
            </a:r>
            <a:r>
              <a:rPr lang="en-US" altLang="en-US" sz="15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  <a:sym typeface="+mn-ea"/>
              </a:rPr>
              <a:t>é</a:t>
            </a:r>
            <a:r>
              <a:rPr lang="en-US" altLang="es-ES" sz="15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  <a:sym typeface="+mn-ea"/>
              </a:rPr>
              <a:t>isbol. WH-001 (DefendStrike)</a:t>
            </a:r>
            <a:r>
              <a:rPr lang="en-US" sz="15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  <a:sym typeface="+mn-ea"/>
              </a:rPr>
              <a:t>  </a:t>
            </a:r>
            <a:r>
              <a:rPr lang="en-US" sz="1500" b="1" spc="-75" dirty="0">
                <a:latin typeface="微软雅黑" panose="020B0503020204020204" charset="-122"/>
                <a:ea typeface="微软雅黑" panose="020B0503020204020204" charset="-122"/>
                <a:cs typeface="Bahnschrift SemiBold" panose="020B0502040204020203" charset="0"/>
                <a:sym typeface="+mn-ea"/>
              </a:rPr>
              <a:t> </a:t>
            </a:r>
            <a:endParaRPr lang="en-US" sz="1500" b="1" spc="-75" dirty="0">
              <a:latin typeface="微软雅黑" panose="020B0503020204020204" charset="-122"/>
              <a:ea typeface="微软雅黑" panose="020B0503020204020204" charset="-122"/>
              <a:cs typeface="Bahnschrift SemiBold" panose="020B0502040204020203" charset="0"/>
              <a:sym typeface="+mn-e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7990" y="9531350"/>
            <a:ext cx="1548765" cy="1974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p>
            <a:pPr marL="12700">
              <a:lnSpc>
                <a:spcPct val="50000"/>
              </a:lnSpc>
              <a:spcBef>
                <a:spcPts val="710"/>
              </a:spcBef>
            </a:pPr>
            <a:r>
              <a:rPr lang="en-US" altLang="es-ES" sz="1400" b="1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√ Transpirable</a:t>
            </a:r>
            <a:r>
              <a:rPr lang="en-US" sz="1400" b="1" spc="-2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rPr>
              <a:t> </a:t>
            </a:r>
            <a:endParaRPr lang="en-US" sz="1400" b="0" spc="-25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4492625" y="9463405"/>
            <a:ext cx="2070100" cy="2654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en-US" altLang="es-ES" sz="1400" b="1" spc="-3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rPr>
              <a:t>√ Resistencia al impacto</a:t>
            </a:r>
            <a:endParaRPr lang="en-US" altLang="es-ES" sz="1400" b="1" spc="-35" dirty="0">
              <a:solidFill>
                <a:srgbClr val="231F20"/>
              </a:solidFill>
              <a:latin typeface="微软雅黑" panose="020B0503020204020204" charset="-122"/>
              <a:ea typeface="微软雅黑" panose="020B0503020204020204" charset="-122"/>
              <a:cs typeface="Bahnschrift Light" panose="020B0502040204020203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3220" y="2106295"/>
            <a:ext cx="1811655" cy="1079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15" y="3411855"/>
            <a:ext cx="3020060" cy="701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15" y="2012950"/>
            <a:ext cx="982345" cy="1172845"/>
          </a:xfrm>
          <a:prstGeom prst="rect">
            <a:avLst/>
          </a:prstGeom>
        </p:spPr>
      </p:pic>
      <p:sp>
        <p:nvSpPr>
          <p:cNvPr id="9" name="object 22"/>
          <p:cNvSpPr/>
          <p:nvPr/>
        </p:nvSpPr>
        <p:spPr>
          <a:xfrm>
            <a:off x="628015" y="1881505"/>
            <a:ext cx="2407285" cy="76200"/>
          </a:xfrm>
          <a:custGeom>
            <a:avLst/>
            <a:gdLst/>
            <a:ahLst/>
            <a:cxnLst/>
            <a:rect l="l" t="t" r="r" b="b"/>
            <a:pathLst>
              <a:path w="713105">
                <a:moveTo>
                  <a:pt x="0" y="0"/>
                </a:moveTo>
                <a:lnTo>
                  <a:pt x="712800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/>
          <a:p/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35" y="4041140"/>
            <a:ext cx="3496945" cy="2834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040" y="6765925"/>
            <a:ext cx="2731135" cy="2719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55" y="6765925"/>
            <a:ext cx="2822575" cy="2697480"/>
          </a:xfrm>
          <a:prstGeom prst="rect">
            <a:avLst/>
          </a:prstGeom>
        </p:spPr>
      </p:pic>
      <p:pic>
        <p:nvPicPr>
          <p:cNvPr id="7" name="图片 6" descr="PPT模板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8255"/>
            <a:ext cx="7561580" cy="10695940"/>
          </a:xfrm>
          <a:prstGeom prst="rect">
            <a:avLst/>
          </a:prstGeom>
        </p:spPr>
      </p:pic>
      <p:pic>
        <p:nvPicPr>
          <p:cNvPr id="13" name="图片 12" descr="1E793E749BBEE47B924CC35410948ED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7556500" cy="1324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253365" y="7418070"/>
            <a:ext cx="6925945" cy="2502535"/>
            <a:chOff x="11454" y="8420"/>
            <a:chExt cx="10907" cy="3941"/>
          </a:xfrm>
        </p:grpSpPr>
        <p:sp>
          <p:nvSpPr>
            <p:cNvPr id="8" name="object 2"/>
            <p:cNvSpPr txBox="1"/>
            <p:nvPr/>
          </p:nvSpPr>
          <p:spPr>
            <a:xfrm>
              <a:off x="11454" y="8420"/>
              <a:ext cx="5782" cy="3941"/>
            </a:xfrm>
            <a:prstGeom prst="rect">
              <a:avLst/>
            </a:prstGeom>
          </p:spPr>
          <p:txBody>
            <a:bodyPr vert="horz" wrap="square" lIns="0" tIns="53340" rIns="0" bIns="0" rtlCol="0">
              <a:spAutoFit/>
            </a:bodyPr>
            <a:p>
              <a:pPr marL="12700" algn="just">
                <a:lnSpc>
                  <a:spcPct val="100000"/>
                </a:lnSpc>
                <a:spcBef>
                  <a:spcPts val="420"/>
                </a:spcBef>
              </a:pPr>
              <a:r>
                <a:rPr lang="en-US" altLang="es-ES" sz="700" b="1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Instrucciones para el usuario:</a:t>
              </a:r>
              <a:endParaRPr lang="en-US" altLang="es-ES" sz="700" b="1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700" algn="just">
                <a:lnSpc>
                  <a:spcPct val="100000"/>
                </a:lnSpc>
                <a:spcBef>
                  <a:spcPts val="420"/>
                </a:spcBef>
              </a:pPr>
              <a:r>
                <a:rPr lang="en-US" altLang="es-ES" sz="700" b="1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1.) APLICACI</a:t>
              </a:r>
              <a:r>
                <a:rPr lang="en-US" altLang="en-US" sz="700" b="1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Ó</a:t>
              </a:r>
              <a:r>
                <a:rPr lang="en-US" altLang="es-ES" sz="700" b="1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N Y LIMITACI</a:t>
              </a:r>
              <a:r>
                <a:rPr lang="en-US" altLang="en-US" sz="700" b="1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Ó</a:t>
              </a:r>
              <a:r>
                <a:rPr lang="en-US" altLang="es-ES" sz="700" b="1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N DE USO</a:t>
              </a:r>
              <a:endParaRPr lang="en-US" altLang="es-ES" sz="700" b="1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700" algn="just">
                <a:lnSpc>
                  <a:spcPct val="100000"/>
                </a:lnSpc>
                <a:spcBef>
                  <a:spcPts val="420"/>
                </a:spcBef>
              </a:pP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Este casco est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á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dise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ñ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ado para proporcionar una protecci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ó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n limitada para la cabeza, reduciendo la fuerza de la ca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í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da de peque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ñ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os objetos que impactan o penetran la parte superior de la carcasa. No est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á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dise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ñ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ado para proporcionar protecci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ó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n contra impactos frontales, laterales o traseros, ni contra penetraciones, aunque puede proteger contra golpes leves en estas zonas.</a:t>
              </a:r>
              <a:endParaRPr lang="en-US" altLang="es-ES" sz="7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700" algn="just">
                <a:lnSpc>
                  <a:spcPct val="100000"/>
                </a:lnSpc>
                <a:spcBef>
                  <a:spcPts val="420"/>
                </a:spcBef>
              </a:pPr>
              <a:endParaRPr lang="en-US" altLang="es-ES" sz="7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Evite el contacto de estos dispositivos con cables el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é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ctricos, temperaturas muy bajas (-20 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℃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o -30 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℃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y temperaturas muy altas (+150 </a:t>
              </a:r>
              <a:r>
                <a:rPr lang="en-US" altLang="en-U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℃</a:t>
              </a:r>
              <a:r>
                <a:rPr lang="en-US" altLang="es-ES" sz="700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)</a:t>
              </a:r>
              <a:endParaRPr lang="en-US" altLang="es-ES" sz="7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endParaRPr lang="en-US" altLang="es-ES" sz="700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2.) INSPECCI</a:t>
              </a:r>
              <a:r>
                <a:rPr lang="en-US" altLang="en-U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Ó</a:t>
              </a:r>
              <a:r>
                <a:rPr lang="en-US" altLang="es-E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N PREVIA AL USO</a:t>
              </a:r>
              <a:endParaRPr lang="en-US" altLang="es-ES" sz="700" b="1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Realice siempre una inspecci</a:t>
              </a:r>
              <a:r>
                <a:rPr lang="en-US" altLang="en-U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ó</a:t>
              </a:r>
              <a:r>
                <a:rPr lang="en-US" altLang="es-E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n visual del casco inmediatamente antes de usarlo para asegurarse de que est</a:t>
              </a:r>
              <a:r>
                <a:rPr lang="en-US" altLang="en-U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é</a:t>
              </a:r>
              <a:r>
                <a:rPr lang="en-US" altLang="es-E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 en buen estado y funcione correctamente. El casco no debe presentar piezas afiladas, rebabas, da</a:t>
              </a:r>
              <a:r>
                <a:rPr lang="en-US" altLang="en-U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ñ</a:t>
              </a:r>
              <a:r>
                <a:rPr lang="en-US" altLang="es-E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os, piezas faltantes, grietas, muescas ni roturas. Para garantizar la seguridad de los usuarios, el dispositivo debe someterse a inspecciones peri</a:t>
              </a:r>
              <a:r>
                <a:rPr lang="en-US" altLang="en-U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ó</a:t>
              </a:r>
              <a:r>
                <a:rPr lang="en-US" altLang="es-E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dicas mensuales realizadas por una persona competente, siguiendo estrictamente el procedimiento de inspecci</a:t>
              </a:r>
              <a:r>
                <a:rPr lang="en-US" altLang="en-U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ó</a:t>
              </a:r>
              <a:r>
                <a:rPr lang="en-US" altLang="es-E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n peri</a:t>
              </a:r>
              <a:r>
                <a:rPr lang="en-US" altLang="en-U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ó</a:t>
              </a:r>
              <a:r>
                <a:rPr lang="en-US" altLang="es-ES" sz="70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dica del fabricante, para garantizar su eficiencia y durabilidad.</a:t>
              </a:r>
              <a:endParaRPr lang="en-US" altLang="es-ES" sz="70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</p:txBody>
        </p:sp>
        <p:sp>
          <p:nvSpPr>
            <p:cNvPr id="11" name="object 2"/>
            <p:cNvSpPr txBox="1"/>
            <p:nvPr/>
          </p:nvSpPr>
          <p:spPr>
            <a:xfrm>
              <a:off x="17456" y="8547"/>
              <a:ext cx="4905" cy="37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endParaRPr lang="en-US" sz="700" b="1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3.) VIDA </a:t>
              </a:r>
              <a:r>
                <a:rPr lang="en-US" altLang="en-U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Ú</a:t>
              </a:r>
              <a:r>
                <a:rPr lang="en-US" altLang="es-E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TIL</a:t>
              </a:r>
              <a:endParaRPr lang="en-US" altLang="es-ES" sz="700" b="1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Se puede esperar que el casco permanezca en servicio durante 5 a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ñ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os o m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á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s, siempre que no sufra da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ñ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os durante su uso.</a:t>
              </a:r>
              <a:endParaRPr lang="en-US" altLang="es-E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endParaRPr lang="en-US" altLang="es-E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4.) LIMPIEZA Y DESINFECCI</a:t>
              </a:r>
              <a:r>
                <a:rPr lang="en-US" altLang="en-U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Ó</a:t>
              </a:r>
              <a:r>
                <a:rPr lang="en-US" altLang="es-ES" sz="700" b="1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N</a:t>
              </a:r>
              <a:endParaRPr lang="en-US" altLang="es-ES" sz="700" b="1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Limpie el casco con jab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ó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n suave y agua tibia. No utilice pinturas, disolventes, productos qu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í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micos, adhesivos, gasolina ni sustancias similares en este casco. La resistencia al impacto y otras propiedades protectoras del casco pueden verse afectadas por estas sustancias. La p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é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rdida de estas propiedades protectoras puede no ser evidente o f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á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cilmente detectable por el usuario. Despu</a:t>
              </a:r>
              <a:r>
                <a:rPr lang="en-US" altLang="en-U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é</a:t>
              </a:r>
              <a:r>
                <a:rPr lang="en-US" altLang="es-ES" sz="700" b="0" spc="-15" dirty="0">
                  <a:solidFill>
                    <a:srgbClr val="231F20"/>
                  </a:solidFill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  <a:sym typeface="+mn-ea"/>
                </a:rPr>
                <a:t>s de cada uso, se debe desinfectar y evitar el uso de agentes que no sean perjudiciales para la salud.</a:t>
              </a:r>
              <a:endParaRPr lang="en-US" altLang="es-E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endParaRPr lang="en-US" altLang="es-ES" sz="700" b="0" spc="-15" dirty="0">
                <a:solidFill>
                  <a:srgbClr val="231F20"/>
                </a:solidFill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  <a:sym typeface="+mn-ea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 b="1"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5.) ALMACENAMIENTO</a:t>
              </a:r>
              <a:endParaRPr lang="en-US" altLang="es-ES" sz="700" b="1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  <a:p>
              <a:pPr marL="12700" algn="just">
                <a:lnSpc>
                  <a:spcPct val="110000"/>
                </a:lnSpc>
                <a:spcBef>
                  <a:spcPts val="250"/>
                </a:spcBef>
              </a:pPr>
              <a:r>
                <a:rPr lang="en-US" altLang="es-ES" sz="700">
                  <a:latin typeface="微软雅黑" panose="020B0503020204020204" charset="-122"/>
                  <a:ea typeface="微软雅黑" panose="020B0503020204020204" charset="-122"/>
                  <a:cs typeface="Bahnschrift Light" panose="020B0502040204020203"/>
                </a:rPr>
                <a:t>Guarde el casco en un lugar fresco, seco y limpio, alejado de la luz solar directa. Evite zonas donde pueda haber calor, humedad, luz, aceite, sus vapores u otros elementos degradantes.</a:t>
              </a:r>
              <a:endParaRPr lang="en-US" altLang="es-ES" sz="700">
                <a:latin typeface="微软雅黑" panose="020B0503020204020204" charset="-122"/>
                <a:ea typeface="微软雅黑" panose="020B0503020204020204" charset="-122"/>
                <a:cs typeface="Bahnschrift Light" panose="020B0502040204020203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19455" y="1160145"/>
          <a:ext cx="6126480" cy="14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970"/>
                <a:gridCol w="1605280"/>
                <a:gridCol w="1245235"/>
                <a:gridCol w="1229995"/>
              </a:tblGrid>
              <a:tr h="692785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altLang="es-ES" sz="1500">
                          <a:solidFill>
                            <a:schemeClr val="bg1"/>
                          </a:solidFill>
                        </a:rPr>
                        <a:t>EN 397+A1:2012</a:t>
                      </a:r>
                      <a:endParaRPr lang="en-US" altLang="es-ES" sz="150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es-ES" sz="1500">
                          <a:solidFill>
                            <a:schemeClr val="bg1"/>
                          </a:solidFill>
                        </a:rPr>
                        <a:t>√ Prueba de absorci</a:t>
                      </a:r>
                      <a:r>
                        <a:rPr lang="en-US" altLang="en-US" sz="1500">
                          <a:solidFill>
                            <a:schemeClr val="bg1"/>
                          </a:solidFill>
                        </a:rPr>
                        <a:t>ó</a:t>
                      </a:r>
                      <a:r>
                        <a:rPr lang="en-US" altLang="es-ES" sz="1500">
                          <a:solidFill>
                            <a:schemeClr val="bg1"/>
                          </a:solidFill>
                        </a:rPr>
                        <a:t>n de impactos (6.6)</a:t>
                      </a:r>
                      <a:endParaRPr lang="en-US" altLang="es-ES" sz="15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6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Acondicionamiento (</a:t>
                      </a:r>
                      <a:r>
                        <a:rPr lang="en-US" altLang="en-US" sz="1100" b="1"/>
                        <a:t>°</a:t>
                      </a:r>
                      <a:r>
                        <a:rPr lang="en-US" altLang="es-ES" sz="1100" b="1"/>
                        <a:t>C)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Requisito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Defectos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Resultado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>
                          <a:sym typeface="+mn-ea"/>
                        </a:rPr>
                        <a:t>Temperatura baja: -10 </a:t>
                      </a:r>
                      <a:r>
                        <a:rPr lang="en-US" altLang="en-US" sz="1100" b="1">
                          <a:sym typeface="+mn-ea"/>
                        </a:rPr>
                        <a:t>±</a:t>
                      </a:r>
                      <a:r>
                        <a:rPr lang="en-US" altLang="es-ES" sz="1100" b="1">
                          <a:sym typeface="+mn-ea"/>
                        </a:rPr>
                        <a:t> 2</a:t>
                      </a:r>
                      <a:endParaRPr lang="en-US" altLang="es-ES" sz="1100" b="1"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100"/>
                        <a:t>≤5000kN</a:t>
                      </a:r>
                      <a:endParaRPr lang="en-US" altLang="zh-CN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No ocurri</a:t>
                      </a:r>
                      <a:r>
                        <a:rPr lang="en-US" altLang="en-US" sz="1100"/>
                        <a:t>ó</a:t>
                      </a:r>
                      <a:endParaRPr lang="en-US" altLang="en-U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Aprobar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Alta temperatura: +50</a:t>
                      </a:r>
                      <a:r>
                        <a:rPr lang="en-US" altLang="en-US" sz="1100"/>
                        <a:t>±</a:t>
                      </a:r>
                      <a:r>
                        <a:rPr lang="en-US" altLang="es-ES" sz="1100"/>
                        <a:t>2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100">
                          <a:sym typeface="+mn-ea"/>
                        </a:rPr>
                        <a:t>≤5000kN</a:t>
                      </a:r>
                      <a:endParaRPr lang="en-US" altLang="zh-CN" sz="1100"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No ocurri</a:t>
                      </a:r>
                      <a:r>
                        <a:rPr lang="en-US" altLang="en-US" sz="1100"/>
                        <a:t>ó</a:t>
                      </a:r>
                      <a:endParaRPr lang="en-US" altLang="en-U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Aprobar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715010" y="2691765"/>
          <a:ext cx="6126480" cy="1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970"/>
                <a:gridCol w="1605280"/>
                <a:gridCol w="1245235"/>
                <a:gridCol w="1229995"/>
              </a:tblGrid>
              <a:tr h="32004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altLang="es-ES" sz="1500">
                          <a:solidFill>
                            <a:schemeClr val="bg1"/>
                          </a:solidFill>
                          <a:sym typeface="+mn-ea"/>
                        </a:rPr>
                        <a:t>√ Resistente a la penetraci</a:t>
                      </a:r>
                      <a:r>
                        <a:rPr lang="en-US" altLang="en-US" sz="1500">
                          <a:solidFill>
                            <a:schemeClr val="bg1"/>
                          </a:solidFill>
                          <a:sym typeface="+mn-ea"/>
                        </a:rPr>
                        <a:t>ó</a:t>
                      </a:r>
                      <a:r>
                        <a:rPr lang="en-US" altLang="es-ES" sz="1500">
                          <a:solidFill>
                            <a:schemeClr val="bg1"/>
                          </a:solidFill>
                          <a:sym typeface="+mn-ea"/>
                        </a:rPr>
                        <a:t>n (6.7)</a:t>
                      </a:r>
                      <a:endParaRPr lang="en-US" altLang="es-ES" sz="15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6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Acondicionamiento (</a:t>
                      </a:r>
                      <a:r>
                        <a:rPr lang="en-US" altLang="en-US" sz="1100" b="1"/>
                        <a:t>°</a:t>
                      </a:r>
                      <a:r>
                        <a:rPr lang="en-US" altLang="es-ES" sz="1100" b="1"/>
                        <a:t>C)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Requisito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Prueba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/>
                        <a:t>Resultado</a:t>
                      </a:r>
                      <a:endParaRPr lang="en-US" altLang="es-ES" sz="1100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 b="1">
                          <a:sym typeface="+mn-ea"/>
                        </a:rPr>
                        <a:t>Temperatura baja: -10 </a:t>
                      </a:r>
                      <a:r>
                        <a:rPr lang="en-US" altLang="en-US" sz="1100" b="1">
                          <a:sym typeface="+mn-ea"/>
                        </a:rPr>
                        <a:t>±</a:t>
                      </a:r>
                      <a:r>
                        <a:rPr lang="en-US" altLang="es-ES" sz="1100" b="1">
                          <a:sym typeface="+mn-ea"/>
                        </a:rPr>
                        <a:t> 2</a:t>
                      </a:r>
                      <a:endParaRPr lang="en-US" altLang="es-ES" sz="1100" b="1"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100"/>
                        <a:t>585(NF EN960:08/2006)</a:t>
                      </a:r>
                      <a:endParaRPr lang="en-US" altLang="zh-CN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Sin contacto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Aprobar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Despu</a:t>
                      </a:r>
                      <a:r>
                        <a:rPr lang="en-US" altLang="en-US" sz="1100"/>
                        <a:t>é</a:t>
                      </a:r>
                      <a:r>
                        <a:rPr lang="en-US" altLang="es-ES" sz="1100"/>
                        <a:t>s de la inmersi</a:t>
                      </a:r>
                      <a:r>
                        <a:rPr lang="en-US" altLang="en-US" sz="1100"/>
                        <a:t>ó</a:t>
                      </a:r>
                      <a:r>
                        <a:rPr lang="en-US" altLang="es-ES" sz="1100"/>
                        <a:t>n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100">
                          <a:sym typeface="+mn-ea"/>
                        </a:rPr>
                        <a:t>585(NF EN960:08/2006)</a:t>
                      </a:r>
                      <a:endParaRPr lang="en-US" altLang="zh-CN" sz="1100"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Sin contacto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Aprobar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Alta temperatura: +50</a:t>
                      </a:r>
                      <a:r>
                        <a:rPr lang="en-US" altLang="en-US" sz="1100"/>
                        <a:t>±</a:t>
                      </a:r>
                      <a:r>
                        <a:rPr lang="en-US" altLang="es-ES" sz="1100"/>
                        <a:t>2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100">
                          <a:sym typeface="+mn-ea"/>
                        </a:rPr>
                        <a:t>585(NF EN960:08/2006)</a:t>
                      </a:r>
                      <a:endParaRPr lang="en-US" altLang="zh-CN" sz="1100"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Sin contacto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Aprobar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Envejecimiento artificial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100">
                          <a:sym typeface="+mn-ea"/>
                        </a:rPr>
                        <a:t>585(NF EN960:08/2006)</a:t>
                      </a:r>
                      <a:endParaRPr lang="en-US" altLang="zh-CN" sz="1100"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Sin contacto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es-ES" sz="1100"/>
                        <a:t>Aprobar</a:t>
                      </a:r>
                      <a:endParaRPr lang="en-US" altLang="es-ES" sz="11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73100" y="4639945"/>
            <a:ext cx="560324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lang="en-US" altLang="es-ES" sz="1000" b="1"/>
              <a:t>Colores disponibles: negro, azul, naranja, rojo, etc.</a:t>
            </a:r>
            <a:endParaRPr lang="en-US" altLang="es-ES" sz="10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" y="5346700"/>
            <a:ext cx="6771640" cy="1609725"/>
          </a:xfrm>
          <a:prstGeom prst="rect">
            <a:avLst/>
          </a:prstGeom>
        </p:spPr>
      </p:pic>
      <p:pic>
        <p:nvPicPr>
          <p:cNvPr id="3" name="图片 2" descr="PPT模板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255"/>
            <a:ext cx="7561580" cy="106959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0146097-5887-4c82-bd02-b2bf392e6d2f}"/>
  <p:tag name="TABLE_ENDDRAG_ORIGIN_RECT" val="482*133"/>
  <p:tag name="TABLE_ENDDRAG_RECT" val="56*102*482*133"/>
</p:tagLst>
</file>

<file path=ppt/tags/tag2.xml><?xml version="1.0" encoding="utf-8"?>
<p:tagLst xmlns:p="http://schemas.openxmlformats.org/presentationml/2006/main">
  <p:tag name="KSO_WM_UNIT_TABLE_BEAUTIFY" val="smartTable{34b89b4e-7164-4c2d-b2db-0d40f2e92997}"/>
  <p:tag name="TABLE_ENDDRAG_ORIGIN_RECT" val="482*133"/>
  <p:tag name="TABLE_ENDDRAG_RECT" val="56*102*482*1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3169</Words>
  <Application>WPS 演示</Application>
  <PresentationFormat>On-screen Show (4:3)</PresentationFormat>
  <Paragraphs>119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Bahnschrift Light SemiCondensed</vt:lpstr>
      <vt:lpstr>Bahnschrift SemiBold</vt:lpstr>
      <vt:lpstr>微软雅黑</vt:lpstr>
      <vt:lpstr>Colfax Thin</vt:lpstr>
      <vt:lpstr>Yu Gothic UI</vt:lpstr>
      <vt:lpstr>Wingdings</vt:lpstr>
      <vt:lpstr>Bahnschrift Light</vt:lpstr>
      <vt:lpstr>Calibri</vt:lpstr>
      <vt:lpstr>Arial Unicode MS</vt:lpstr>
      <vt:lpstr>Swiss 721 Std Thin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M-8027	 S3 S R C</dc:title>
  <dc:creator/>
  <cp:lastModifiedBy>丁晓草</cp:lastModifiedBy>
  <cp:revision>90</cp:revision>
  <dcterms:created xsi:type="dcterms:W3CDTF">2021-11-05T03:46:00Z</dcterms:created>
  <dcterms:modified xsi:type="dcterms:W3CDTF">2025-09-06T09:10:28Z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2021-11-19T00:00:00Z</vt:filetime>
  </property>
  <property fmtid="{D5CDD505-2E9C-101B-9397-08002B2CF9AE}" pid="5" name="ICV">
    <vt:lpwstr>102177224E2A48899282C1EC87598384_13</vt:lpwstr>
  </property>
  <property fmtid="{D5CDD505-2E9C-101B-9397-08002B2CF9AE}" pid="6" name="KSOProductBuildVer">
    <vt:lpwstr>2052-12.1.0.22529</vt:lpwstr>
  </property>
</Properties>
</file>